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72" r:id="rId3"/>
    <p:sldId id="263" r:id="rId4"/>
    <p:sldId id="279" r:id="rId5"/>
    <p:sldId id="268" r:id="rId6"/>
    <p:sldId id="278" r:id="rId7"/>
    <p:sldId id="283" r:id="rId8"/>
    <p:sldId id="284" r:id="rId9"/>
    <p:sldId id="285" r:id="rId10"/>
    <p:sldId id="286" r:id="rId11"/>
    <p:sldId id="276" r:id="rId12"/>
    <p:sldId id="280" r:id="rId13"/>
    <p:sldId id="281" r:id="rId14"/>
    <p:sldId id="282" r:id="rId15"/>
    <p:sldId id="274" r:id="rId16"/>
    <p:sldId id="277" r:id="rId17"/>
    <p:sldId id="275" r:id="rId18"/>
    <p:sldId id="267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05D"/>
    <a:srgbClr val="E1A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04"/>
    <p:restoredTop sz="94662"/>
  </p:normalViewPr>
  <p:slideViewPr>
    <p:cSldViewPr snapToGrid="0" snapToObjects="1">
      <p:cViewPr varScale="1">
        <p:scale>
          <a:sx n="78" d="100"/>
          <a:sy n="78" d="100"/>
        </p:scale>
        <p:origin x="8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9" d="100"/>
          <a:sy n="119" d="100"/>
        </p:scale>
        <p:origin x="505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B4C9A-8023-2D40-A6E6-BD016CB1E7D6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876C-D639-D148-8687-D84C95E04E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7BA9C-C13B-C941-82A5-2AA33B4473CE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CE1D9-36F2-B84D-A38F-999A8359DF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7"/>
            <a:ext cx="12193683" cy="5893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98364" cy="6858000"/>
          </a:xfrm>
          <a:prstGeom prst="rect">
            <a:avLst/>
          </a:prstGeom>
        </p:spPr>
      </p:pic>
      <p:sp>
        <p:nvSpPr>
          <p:cNvPr id="14" name="Freeform 13"/>
          <p:cNvSpPr/>
          <p:nvPr userDrawn="1"/>
        </p:nvSpPr>
        <p:spPr>
          <a:xfrm>
            <a:off x="0" y="0"/>
            <a:ext cx="253341" cy="2042556"/>
          </a:xfrm>
          <a:custGeom>
            <a:avLst/>
            <a:gdLst>
              <a:gd name="connsiteX0" fmla="*/ 0 w 253341"/>
              <a:gd name="connsiteY0" fmla="*/ 0 h 2042556"/>
              <a:gd name="connsiteX1" fmla="*/ 253341 w 253341"/>
              <a:gd name="connsiteY1" fmla="*/ 0 h 2042556"/>
              <a:gd name="connsiteX2" fmla="*/ 253341 w 253341"/>
              <a:gd name="connsiteY2" fmla="*/ 2042556 h 2042556"/>
              <a:gd name="connsiteX3" fmla="*/ 0 w 253341"/>
              <a:gd name="connsiteY3" fmla="*/ 1975262 h 2042556"/>
              <a:gd name="connsiteX4" fmla="*/ 0 w 253341"/>
              <a:gd name="connsiteY4" fmla="*/ 0 h 204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1" h="2042556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927" y="758283"/>
            <a:ext cx="4767239" cy="4770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07" y="5751174"/>
            <a:ext cx="2485668" cy="76606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1" y="6723193"/>
            <a:ext cx="12192001" cy="1449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7"/>
            <a:ext cx="12193683" cy="5893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98364" cy="6858000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>
            <a:off x="0" y="0"/>
            <a:ext cx="253341" cy="2042556"/>
          </a:xfrm>
          <a:custGeom>
            <a:avLst/>
            <a:gdLst>
              <a:gd name="connsiteX0" fmla="*/ 0 w 253341"/>
              <a:gd name="connsiteY0" fmla="*/ 0 h 2042556"/>
              <a:gd name="connsiteX1" fmla="*/ 253341 w 253341"/>
              <a:gd name="connsiteY1" fmla="*/ 0 h 2042556"/>
              <a:gd name="connsiteX2" fmla="*/ 253341 w 253341"/>
              <a:gd name="connsiteY2" fmla="*/ 2042556 h 2042556"/>
              <a:gd name="connsiteX3" fmla="*/ 0 w 253341"/>
              <a:gd name="connsiteY3" fmla="*/ 1975262 h 2042556"/>
              <a:gd name="connsiteX4" fmla="*/ 0 w 253341"/>
              <a:gd name="connsiteY4" fmla="*/ 0 h 204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1" h="2042556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07" y="5751174"/>
            <a:ext cx="2485668" cy="766064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-1" y="6723193"/>
            <a:ext cx="12192001" cy="1449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7"/>
            <a:ext cx="12193683" cy="5893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98364" cy="6858000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>
            <a:off x="0" y="0"/>
            <a:ext cx="253341" cy="2042556"/>
          </a:xfrm>
          <a:custGeom>
            <a:avLst/>
            <a:gdLst>
              <a:gd name="connsiteX0" fmla="*/ 0 w 253341"/>
              <a:gd name="connsiteY0" fmla="*/ 0 h 2042556"/>
              <a:gd name="connsiteX1" fmla="*/ 253341 w 253341"/>
              <a:gd name="connsiteY1" fmla="*/ 0 h 2042556"/>
              <a:gd name="connsiteX2" fmla="*/ 253341 w 253341"/>
              <a:gd name="connsiteY2" fmla="*/ 2042556 h 2042556"/>
              <a:gd name="connsiteX3" fmla="*/ 0 w 253341"/>
              <a:gd name="connsiteY3" fmla="*/ 1975262 h 2042556"/>
              <a:gd name="connsiteX4" fmla="*/ 0 w 253341"/>
              <a:gd name="connsiteY4" fmla="*/ 0 h 204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1" h="2042556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-1" y="6723193"/>
            <a:ext cx="12192001" cy="1449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589782"/>
            <a:ext cx="9144000" cy="1088528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78310"/>
            <a:ext cx="9144000" cy="1035407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66290"/>
            <a:ext cx="2491740" cy="2414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344B-EC26-5744-AC76-D8CA586C9B04}" type="datetime1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6F515-9089-4647-A15F-41AF70C5A341}" type="datetime1">
              <a:rPr lang="en-US" smtClean="0"/>
              <a:pPr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F18E-BC0A-FA47-B948-E7696B7A692B}" type="datetime1">
              <a:rPr lang="en-US" smtClean="0"/>
              <a:pPr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1" y="0"/>
            <a:ext cx="11938658" cy="598422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59805" y="6244525"/>
            <a:ext cx="77579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047" y="6051790"/>
            <a:ext cx="1769350" cy="52021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244525"/>
            <a:ext cx="1221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79CEB8D-B9A4-7249-A618-1FFCB6E3C71A}" type="datetime1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" y="6675062"/>
            <a:ext cx="10209790" cy="188163"/>
          </a:xfrm>
          <a:prstGeom prst="rect">
            <a:avLst/>
          </a:prstGeom>
          <a:solidFill>
            <a:srgbClr val="07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9817768" y="6675062"/>
            <a:ext cx="2374232" cy="188163"/>
          </a:xfrm>
          <a:custGeom>
            <a:avLst/>
            <a:gdLst>
              <a:gd name="connsiteX0" fmla="*/ 2670314 w 2683566"/>
              <a:gd name="connsiteY0" fmla="*/ 165653 h 165653"/>
              <a:gd name="connsiteX1" fmla="*/ 165653 w 2683566"/>
              <a:gd name="connsiteY1" fmla="*/ 165653 h 165653"/>
              <a:gd name="connsiteX2" fmla="*/ 0 w 2683566"/>
              <a:gd name="connsiteY2" fmla="*/ 0 h 165653"/>
              <a:gd name="connsiteX3" fmla="*/ 2683566 w 2683566"/>
              <a:gd name="connsiteY3" fmla="*/ 0 h 165653"/>
              <a:gd name="connsiteX4" fmla="*/ 2670314 w 2683566"/>
              <a:gd name="connsiteY4" fmla="*/ 165653 h 16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3566" h="165653">
                <a:moveTo>
                  <a:pt x="2670314" y="165653"/>
                </a:moveTo>
                <a:lnTo>
                  <a:pt x="165653" y="165653"/>
                </a:lnTo>
                <a:lnTo>
                  <a:pt x="0" y="0"/>
                </a:lnTo>
                <a:lnTo>
                  <a:pt x="2683566" y="0"/>
                </a:lnTo>
                <a:lnTo>
                  <a:pt x="2670314" y="16565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0" y="0"/>
            <a:ext cx="253341" cy="2042556"/>
          </a:xfrm>
          <a:custGeom>
            <a:avLst/>
            <a:gdLst>
              <a:gd name="connsiteX0" fmla="*/ 0 w 253341"/>
              <a:gd name="connsiteY0" fmla="*/ 0 h 2042556"/>
              <a:gd name="connsiteX1" fmla="*/ 253341 w 253341"/>
              <a:gd name="connsiteY1" fmla="*/ 0 h 2042556"/>
              <a:gd name="connsiteX2" fmla="*/ 253341 w 253341"/>
              <a:gd name="connsiteY2" fmla="*/ 2042556 h 2042556"/>
              <a:gd name="connsiteX3" fmla="*/ 0 w 253341"/>
              <a:gd name="connsiteY3" fmla="*/ 1975262 h 2042556"/>
              <a:gd name="connsiteX4" fmla="*/ 0 w 253341"/>
              <a:gd name="connsiteY4" fmla="*/ 0 h 204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1" h="2042556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ADD57-E8E8-6F45-AC05-E272920E2EB0}"/>
              </a:ext>
            </a:extLst>
          </p:cNvPr>
          <p:cNvSpPr txBox="1"/>
          <p:nvPr userDrawn="1"/>
        </p:nvSpPr>
        <p:spPr>
          <a:xfrm>
            <a:off x="149629" y="6244525"/>
            <a:ext cx="688571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fld id="{479BDA1F-085D-3742-BB72-CE0249E0F669}" type="slidenum">
              <a:rPr lang="en-US" sz="10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3" r:id="rId3"/>
    <p:sldLayoutId id="2147483662" r:id="rId4"/>
    <p:sldLayoutId id="2147483652" r:id="rId5"/>
    <p:sldLayoutId id="2147483654" r:id="rId6"/>
    <p:sldLayoutId id="2147483655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07305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b="1" kern="1200">
          <a:solidFill>
            <a:srgbClr val="07305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5gs.org/open5gs" TargetMode="External"/><Relationship Id="rId2" Type="http://schemas.openxmlformats.org/officeDocument/2006/relationships/hyperlink" Target="https://github.com/open5gs/open5g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AkhilReddy62/open5gs_2" TargetMode="External"/><Relationship Id="rId5" Type="http://schemas.openxmlformats.org/officeDocument/2006/relationships/hyperlink" Target="https://hub.docker.com/u/akhilreddy62" TargetMode="External"/><Relationship Id="rId4" Type="http://schemas.openxmlformats.org/officeDocument/2006/relationships/hyperlink" Target="https://medium.com/rahasak/5g-core-network-setup-with-open5gs-and-ueransim-cd0e77025fd7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82737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Deploying Open5g applications with continuous integration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B95CF42-290F-4175-A6B7-515F40ACB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361" y="2849880"/>
            <a:ext cx="9946640" cy="2407920"/>
          </a:xfrm>
        </p:spPr>
        <p:txBody>
          <a:bodyPr>
            <a:normAutofit lnSpcReduction="10000"/>
          </a:bodyPr>
          <a:lstStyle/>
          <a:p>
            <a:pPr algn="l"/>
            <a:endParaRPr lang="en-US" sz="2400" b="1" dirty="0">
              <a:latin typeface="Times New Roman"/>
              <a:cs typeface="Times New Roman"/>
            </a:endParaRPr>
          </a:p>
          <a:p>
            <a:pPr algn="l"/>
            <a:r>
              <a:rPr lang="en-US" sz="1700" b="1" dirty="0">
                <a:latin typeface="Times New Roman"/>
                <a:cs typeface="Times New Roman"/>
              </a:rPr>
              <a:t>PROJECT GUIDE:                                                                                                     GROUP MEMBERS:</a:t>
            </a:r>
          </a:p>
          <a:p>
            <a:pPr algn="just"/>
            <a:r>
              <a:rPr lang="en-US" sz="1700" b="1" dirty="0" err="1">
                <a:latin typeface="Times New Roman"/>
                <a:cs typeface="Times New Roman"/>
              </a:rPr>
              <a:t>Debobroto</a:t>
            </a:r>
            <a:r>
              <a:rPr lang="en-US" sz="1700" b="1" dirty="0">
                <a:latin typeface="Times New Roman"/>
                <a:cs typeface="Times New Roman"/>
              </a:rPr>
              <a:t> Das Robin,                                  	                                    Akhil Reddy Nalla (811172556)</a:t>
            </a:r>
          </a:p>
          <a:p>
            <a:pPr algn="just"/>
            <a:r>
              <a:rPr lang="en-US" sz="1700" b="1" dirty="0">
                <a:latin typeface="Times New Roman"/>
                <a:cs typeface="Times New Roman"/>
              </a:rPr>
              <a:t>                                                                                                                        Divya Sri Karingula(811172271)</a:t>
            </a:r>
          </a:p>
          <a:p>
            <a:pPr algn="l"/>
            <a:r>
              <a:rPr lang="en-US" sz="1700" b="1" dirty="0">
                <a:latin typeface="Times New Roman"/>
                <a:cs typeface="Times New Roman"/>
              </a:rPr>
              <a:t>Professor				 </a:t>
            </a:r>
            <a:r>
              <a:rPr lang="en-US" sz="2400" b="1" dirty="0">
                <a:latin typeface="Times New Roman"/>
                <a:cs typeface="Times New Roman"/>
              </a:rPr>
              <a:t>			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sz="1700" b="1" dirty="0">
                <a:latin typeface="Times New Roman"/>
                <a:cs typeface="Times New Roman"/>
              </a:rPr>
              <a:t>Ishita Patel (811164714)</a:t>
            </a:r>
            <a:r>
              <a:rPr lang="en-US" sz="2400" b="1" dirty="0">
                <a:latin typeface="Times New Roman"/>
                <a:cs typeface="Times New Roman"/>
              </a:rPr>
              <a:t>                                               	        </a:t>
            </a:r>
            <a:r>
              <a:rPr lang="en-US" sz="1700" b="1" dirty="0">
                <a:latin typeface="Times New Roman"/>
                <a:cs typeface="Times New Roman"/>
              </a:rPr>
              <a:t>                                             			 Khushbu </a:t>
            </a:r>
            <a:r>
              <a:rPr lang="en-US" sz="1700" b="1" dirty="0" err="1">
                <a:latin typeface="Times New Roman"/>
                <a:cs typeface="Times New Roman"/>
              </a:rPr>
              <a:t>Brahmbhatt</a:t>
            </a:r>
            <a:r>
              <a:rPr lang="en-US" sz="1700" b="1" dirty="0">
                <a:latin typeface="Times New Roman"/>
                <a:cs typeface="Times New Roman"/>
              </a:rPr>
              <a:t> (811127760)</a:t>
            </a:r>
            <a:r>
              <a:rPr lang="en-US" sz="2400" b="1" dirty="0">
                <a:latin typeface="Times New Roman"/>
                <a:cs typeface="Times New Roman"/>
              </a:rPr>
              <a:t>	 </a:t>
            </a:r>
            <a:endParaRPr lang="en-US" sz="1700" b="1" dirty="0">
              <a:latin typeface="Times New Roman"/>
              <a:cs typeface="Times New Roman"/>
            </a:endParaRPr>
          </a:p>
          <a:p>
            <a:endParaRPr lang="en-US" sz="2400" b="1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8316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1602-6CA8-4C35-C7D1-BF8EB1313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Instance: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6AC115C-F09A-51C5-3917-A5ACCCDC1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026" y="1330960"/>
            <a:ext cx="9875520" cy="471106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25691-245C-0D9F-0F82-7F8EC97C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11C84-B71A-3CEF-3FC8-4B3E521D9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13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EEE9-8AD4-BAF6-B283-234DDA7D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Cadvisor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AA51A-2335-E1E4-5D8A-C1412427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623E0-2B48-E5F7-E8E5-DDD0022C8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EEE06B-9E8B-2FEE-054F-9554709E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03484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EEE9-8AD4-BAF6-B283-234DDA7D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Grafana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AA51A-2335-E1E4-5D8A-C1412427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623E0-2B48-E5F7-E8E5-DDD0022C8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F1FC8B-67D2-120E-63DE-9D5A48989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48400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E2D12-3FC2-3685-08E3-B051CB8B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61D480-5DE1-3C14-3E3C-C9F2D70BC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0EF7A-F467-2259-8A1C-EDE20FAA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38338-DECC-B734-E54B-55838BDB3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33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9746-4A18-FA58-FDE1-BCBE3DEA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9927FD-D29F-E9D0-9A62-E4F4E2F01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76703-C52C-45C0-33EB-5641E1A7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5172D-060F-74A7-9510-2A16C2869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3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DFCD-78B2-3573-768F-9E9EF913B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Prometheus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BFDB8-EC34-1634-B68C-3C6CA9F4A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823FE-83CA-4485-61A3-9B38CB52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B03119-E48A-78B6-CBB3-02E6F6A15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107035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829B-14C9-7D24-3E4C-3A101CCC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Open5g Application 	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FF97D-5C20-0C5A-704E-E8E19085B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6394A-E485-2E4F-E501-79E1EE380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D3FBC-C93C-65F2-9358-69D597FC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67EF93-DCAA-45A4-74DC-71D046A2C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89" y="1690688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3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B9824-9428-39BC-7E9A-3FF8A9538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Implementation</a:t>
            </a:r>
            <a:endParaRPr lang="en-IN" sz="2800" dirty="0">
              <a:solidFill>
                <a:srgbClr val="FFFFFF"/>
              </a:solidFill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4A3E8-6579-7F65-BAFB-9ABD352C8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EFFFF"/>
                </a:solidFill>
              </a:rPr>
              <a:t>Demo</a:t>
            </a:r>
            <a:endParaRPr lang="en-IN" dirty="0">
              <a:solidFill>
                <a:srgbClr val="FE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0CEC8-0CB3-2FBF-72E4-0BFAB5CA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5528" y="6382512"/>
            <a:ext cx="6757416" cy="320040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9A582-EA40-DE42-2493-D0D2783A3C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536" y="6175188"/>
            <a:ext cx="2825496" cy="32004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882C01B3-EA4D-144B-B2F9-039945D70569}" type="datetime1">
              <a:rPr 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11/18/2022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11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https://github.com/open5gs/open5gs</a:t>
            </a: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Nikolaos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Apostolakis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Marco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Gramaglia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Pablo Serrano</a:t>
            </a:r>
            <a:r>
              <a:rPr lang="en-I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Validation of an Open Source Cloud Native Mobile Network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400" b="0" i="0" u="none" strike="noStrike" dirty="0">
                <a:solidFill>
                  <a:srgbClr val="2879D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https://open5gs.org/open5gs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https://medium.com/rahasak/5g-core-network-setup-with-open5gs-and-ueransim-cd0e77025fd7</a:t>
            </a: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Docker Hub Account: </a:t>
            </a:r>
            <a:r>
              <a:rPr lang="en-IN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https://hub.docker.com/u/akhilreddy62</a:t>
            </a:r>
            <a:r>
              <a:rPr lang="en-IN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 Repo link: </a:t>
            </a: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https://github.com/AkhilReddy62/open5gs_2</a:t>
            </a: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en-US" sz="1400" dirty="0"/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200000"/>
              </a:lnSpc>
              <a:buNone/>
            </a:pPr>
            <a:endParaRPr lang="en-US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www.kent.edu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6245225"/>
            <a:ext cx="1222375" cy="365125"/>
          </a:xfrm>
        </p:spPr>
        <p:txBody>
          <a:bodyPr/>
          <a:lstStyle/>
          <a:p>
            <a:fld id="{3B6ABA31-734C-9645-AC11-784F18DD3D6B}" type="datetime1">
              <a:rPr lang="en-US" smtClean="0"/>
              <a:pPr/>
              <a:t>11/18/2022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21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7E312-1847-C88E-EC09-54C05FB24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1 Recap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77CF-5192-8355-EF95-FDB894697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In previous we have discussed how the developer will create a branch to push their code in our repository.</a:t>
            </a:r>
          </a:p>
          <a:p>
            <a:r>
              <a:rPr lang="en-US" b="0" dirty="0"/>
              <a:t>Set up Ec2 instances</a:t>
            </a:r>
          </a:p>
          <a:p>
            <a:r>
              <a:rPr lang="en-US" b="0" dirty="0"/>
              <a:t>Set up Ubuntu machines</a:t>
            </a:r>
          </a:p>
          <a:p>
            <a:r>
              <a:rPr lang="en-US" b="0" dirty="0"/>
              <a:t>Set up Docker Engine</a:t>
            </a:r>
          </a:p>
          <a:p>
            <a:r>
              <a:rPr lang="en-US" b="0" dirty="0"/>
              <a:t>Set Jenkins instance </a:t>
            </a:r>
          </a:p>
          <a:p>
            <a:r>
              <a:rPr lang="en-US" b="0" dirty="0"/>
              <a:t>Creating a docker script and downloading the components from GitHub.</a:t>
            </a:r>
          </a:p>
          <a:p>
            <a:pPr marL="0" indent="0">
              <a:buNone/>
            </a:pPr>
            <a:endParaRPr lang="en-IN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425B4-4B0F-A92F-A685-14B0F1AB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F7A26-AFE1-913C-C215-2303C074C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44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Milestone 2 Recap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 we will clone the code and write Docker files, build Docker images and we are going to run in docker containers.</a:t>
            </a:r>
          </a:p>
          <a:p>
            <a:pPr marL="0" indent="0">
              <a:buNone/>
            </a:pPr>
            <a:endParaRPr lang="en-IN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going to use Jenkins pipeline to do continues integration/ continues development (CI/CD) of open 5g applications.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3467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82C01B3-EA4D-144B-B2F9-039945D70569}" type="datetime1">
              <a:rPr lang="en-US" smtClean="0"/>
              <a:pPr>
                <a:spcAft>
                  <a:spcPts val="600"/>
                </a:spcAft>
              </a:pPr>
              <a:t>11/18/2022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BD1F77F-118C-6B91-1027-C50181275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895" y="1959495"/>
            <a:ext cx="6170083" cy="293900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Milestone 3 Overview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3467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82C01B3-EA4D-144B-B2F9-039945D70569}" type="datetime1">
              <a:rPr lang="en-US" smtClean="0"/>
              <a:pPr>
                <a:spcAft>
                  <a:spcPts val="600"/>
                </a:spcAft>
              </a:pPr>
              <a:t>11/18/2022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Milestone we will be Automating the 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configuration for Open5gs components </a:t>
            </a:r>
          </a:p>
          <a:p>
            <a:pPr marL="0" indent="0">
              <a:buNone/>
            </a:pPr>
            <a: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using the C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advisor for container monitoring</a:t>
            </a:r>
          </a:p>
          <a:p>
            <a:pPr marL="0" indent="0">
              <a:buNone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Prometheus collects data and metrics from different services and stores them according to a unique identifier</a:t>
            </a:r>
            <a:endParaRPr lang="en-I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A00B00A-84CE-9398-99EF-45801CA1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766" y="2257041"/>
            <a:ext cx="6253212" cy="284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37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95E40-98B6-A5AC-A2D9-4FAF2923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Service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52153-0557-197E-2F8C-737D3AAB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Management console will provide multiple ways for navigating to individual service console</a:t>
            </a:r>
          </a:p>
          <a:p>
            <a:r>
              <a:rPr lang="en-US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Amazon Elastic Compute Cloud (Amazon EC2) </a:t>
            </a:r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scalable computing capacity in the Amazon Web Services (AWS) Cloud.</a:t>
            </a:r>
            <a:endParaRPr lang="en-US" dirty="0"/>
          </a:p>
          <a:p>
            <a:r>
              <a:rPr lang="en-US" dirty="0"/>
              <a:t>Block storage </a:t>
            </a:r>
            <a:r>
              <a:rPr lang="en-US" b="0" dirty="0"/>
              <a:t>It is a technology which stores the data and divides the data into blocks for fast access.</a:t>
            </a:r>
            <a:endParaRPr lang="en-US" dirty="0"/>
          </a:p>
          <a:p>
            <a:r>
              <a:rPr lang="en-US" dirty="0"/>
              <a:t>Security Policy </a:t>
            </a:r>
            <a:r>
              <a:rPr lang="en-US" b="0" dirty="0"/>
              <a:t>for inbound value of ports access </a:t>
            </a:r>
          </a:p>
          <a:p>
            <a:r>
              <a:rPr lang="en-US" dirty="0"/>
              <a:t>IAM </a:t>
            </a:r>
            <a:r>
              <a:rPr lang="en-US" b="0" dirty="0"/>
              <a:t>It is a web service which gives the secure access to </a:t>
            </a:r>
            <a:r>
              <a:rPr lang="en-US" b="0" dirty="0" err="1"/>
              <a:t>aws</a:t>
            </a:r>
            <a:r>
              <a:rPr lang="en-US" b="0" dirty="0"/>
              <a:t> resources</a:t>
            </a:r>
            <a:endParaRPr lang="en-IN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1CF1D-F5E5-9CBC-F2E1-3DF4A8ADF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14C77-4115-DC24-1A89-A6FDD08C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087E-3FE1-479D-41F6-3ED5CA16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1A4CC-1945-620F-634B-0E238091E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GitHub Code Repo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AWS Service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Docker Engine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Docker Hub Registry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Jenkins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Cadvisor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Grafana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Prometheus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8B9B8-C82D-363C-3F65-C3D8907E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67D96-D19C-CEBF-DA26-3D7B42C8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29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DAD0-E729-5D22-2AF1-F7D6D5CF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Prometheus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B054D-7984-F687-4D45-F42B0410A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333333"/>
                </a:solidFill>
                <a:latin typeface="IBM Plex Sans" panose="020B0604020202020204" pitchFamily="34" charset="0"/>
              </a:rPr>
              <a:t>O</a:t>
            </a:r>
            <a:r>
              <a:rPr lang="en-US" b="0" i="0" dirty="0">
                <a:solidFill>
                  <a:srgbClr val="333333"/>
                </a:solidFill>
                <a:effectLst/>
                <a:latin typeface="IBM Plex Sans" panose="020B0604020202020204" pitchFamily="34" charset="0"/>
              </a:rPr>
              <a:t>pen-source tool that provides monitoring and alerting for </a:t>
            </a:r>
            <a:r>
              <a:rPr lang="en-US" b="0" dirty="0">
                <a:latin typeface="IBM Plex Sans" panose="020B0604020202020204" pitchFamily="34" charset="0"/>
              </a:rPr>
              <a:t>cloud-native</a:t>
            </a:r>
            <a:r>
              <a:rPr lang="en-US" b="0" i="0" dirty="0">
                <a:solidFill>
                  <a:srgbClr val="333333"/>
                </a:solidFill>
                <a:effectLst/>
                <a:latin typeface="IBM Plex Sans" panose="020B0604020202020204" pitchFamily="34" charset="0"/>
              </a:rPr>
              <a:t> systems</a:t>
            </a:r>
          </a:p>
          <a:p>
            <a:r>
              <a:rPr lang="en-US" b="0" dirty="0">
                <a:solidFill>
                  <a:srgbClr val="333333"/>
                </a:solidFill>
                <a:latin typeface="IBM Plex Sans" panose="020B0503050203000203" pitchFamily="34" charset="0"/>
              </a:rPr>
              <a:t>T</a:t>
            </a:r>
            <a:r>
              <a:rPr lang="en-US" b="0" i="0" dirty="0">
                <a:solidFill>
                  <a:srgbClr val="333333"/>
                </a:solidFill>
                <a:effectLst/>
                <a:latin typeface="IBM Plex Sans" panose="020B0503050203000203" pitchFamily="34" charset="0"/>
              </a:rPr>
              <a:t>ime-series data, including a timestamp for each entry. </a:t>
            </a:r>
          </a:p>
          <a:p>
            <a:r>
              <a:rPr lang="en-US" b="0" dirty="0">
                <a:solidFill>
                  <a:srgbClr val="333333"/>
                </a:solidFill>
                <a:latin typeface="IBM Plex Sans" panose="020B0503050203000203" pitchFamily="34" charset="0"/>
              </a:rPr>
              <a:t>Key features –</a:t>
            </a:r>
          </a:p>
          <a:p>
            <a:pPr marL="0" indent="0">
              <a:buNone/>
            </a:pPr>
            <a:r>
              <a:rPr lang="en-US" b="1" i="0" dirty="0">
                <a:effectLst/>
                <a:latin typeface="IBM Plex Sans" panose="020B0503050203000203" pitchFamily="34" charset="0"/>
              </a:rPr>
              <a:t>   Multidimensional Data Model</a:t>
            </a:r>
            <a:r>
              <a:rPr lang="en-US" b="0" i="0" dirty="0">
                <a:solidFill>
                  <a:srgbClr val="333333"/>
                </a:solidFill>
                <a:effectLst/>
                <a:latin typeface="IBM Plex Sans" panose="020B0503050203000203" pitchFamily="34" charset="0"/>
              </a:rPr>
              <a:t>, </a:t>
            </a:r>
            <a:r>
              <a:rPr lang="en-US" b="1" i="0" dirty="0">
                <a:effectLst/>
                <a:latin typeface="IBM Plex Sans" panose="020B0503050203000203" pitchFamily="34" charset="0"/>
              </a:rPr>
              <a:t>Pushing Time-series Data</a:t>
            </a:r>
            <a:r>
              <a:rPr lang="en-US" b="0" i="0" dirty="0">
                <a:solidFill>
                  <a:srgbClr val="333333"/>
                </a:solidFill>
                <a:effectLst/>
                <a:latin typeface="IBM Plex Sans" panose="020B0503050203000203" pitchFamily="34" charset="0"/>
              </a:rPr>
              <a:t>, </a:t>
            </a:r>
            <a:r>
              <a:rPr lang="en-US" b="1" i="0" dirty="0">
                <a:effectLst/>
                <a:latin typeface="IBM Plex Sans" panose="020B0503050203000203" pitchFamily="34" charset="0"/>
              </a:rPr>
              <a:t>Visualization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2A895-54D3-0187-A30E-C39D45543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A1F27-8DAE-76D4-C90D-CDF3D7C37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44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9E16-A593-13B6-3999-6917BF22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Grafana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DDC36-FA12-4590-2508-5F90D063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D596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visualizing tool with a dashboard that provides a lot of options with graphs.</a:t>
            </a:r>
          </a:p>
          <a:p>
            <a:r>
              <a:rPr lang="en-US" b="0" i="0" dirty="0">
                <a:solidFill>
                  <a:srgbClr val="4D596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open-source tool to view the metrics, do the queries, and get alerts of logs being generated.</a:t>
            </a:r>
            <a:endParaRPr lang="en-US" b="0" dirty="0">
              <a:solidFill>
                <a:srgbClr val="4D596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4D596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Charts and graphs are generated from data sources and available through a web browser.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FCD1A-DB6F-FC9C-0238-02505145E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75FF7-0DB7-A138-D053-E82DEEA2D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61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51A2-2FF9-5774-935E-FB126CB6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Instance: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2546304-19D0-79ED-3837-C5F1510CA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720" y="1383824"/>
            <a:ext cx="8521136" cy="4793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48AC4-D32A-F50A-C2F9-F4661DDC4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825BA-DE51-EA47-B112-805F8D08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70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12127</TotalTime>
  <Words>501</Words>
  <Application>Microsoft Office PowerPoint</Application>
  <PresentationFormat>Widescreen</PresentationFormat>
  <Paragraphs>83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IBM Plex Sans</vt:lpstr>
      <vt:lpstr>Times New Roman</vt:lpstr>
      <vt:lpstr>Wingdings</vt:lpstr>
      <vt:lpstr>Office Theme</vt:lpstr>
      <vt:lpstr>Deploying Open5g applications with continuous integration</vt:lpstr>
      <vt:lpstr>Milestone 1 Recap</vt:lpstr>
      <vt:lpstr>Milestone 2 Recap</vt:lpstr>
      <vt:lpstr>Milestone 3 Overview</vt:lpstr>
      <vt:lpstr>AWS Service</vt:lpstr>
      <vt:lpstr>Tools used</vt:lpstr>
      <vt:lpstr>Prometheus</vt:lpstr>
      <vt:lpstr>Grafana</vt:lpstr>
      <vt:lpstr>AWS Instance:</vt:lpstr>
      <vt:lpstr>AWS Instance:</vt:lpstr>
      <vt:lpstr>Cadvisor</vt:lpstr>
      <vt:lpstr>Grafana</vt:lpstr>
      <vt:lpstr>Grafana:</vt:lpstr>
      <vt:lpstr>Grafana:</vt:lpstr>
      <vt:lpstr>Prometheus</vt:lpstr>
      <vt:lpstr>Open5g Application  </vt:lpstr>
      <vt:lpstr>Implementation</vt:lpstr>
      <vt:lpstr>References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Louis, Robert</dc:creator>
  <cp:lastModifiedBy>divya karingula</cp:lastModifiedBy>
  <cp:revision>246</cp:revision>
  <dcterms:created xsi:type="dcterms:W3CDTF">2017-12-13T15:54:12Z</dcterms:created>
  <dcterms:modified xsi:type="dcterms:W3CDTF">2022-11-18T13:23:58Z</dcterms:modified>
</cp:coreProperties>
</file>